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8" d="100"/>
          <a:sy n="78" d="100"/>
        </p:scale>
        <p:origin x="2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4791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3675" y="207264"/>
            <a:ext cx="16960500" cy="7351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sz="2400" b="1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</a:p>
          <a:p>
            <a:pPr marL="0" indent="0" algn="ctr">
              <a:buNone/>
            </a:pPr>
            <a:r>
              <a:rPr lang="ru-RU" sz="2400" b="1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«Детский сад № 228 Кировского района Волгограда»</a:t>
            </a:r>
          </a:p>
          <a:p>
            <a:pPr marL="0" indent="0" algn="ctr">
              <a:buNone/>
            </a:pPr>
            <a:endParaRPr lang="ru-RU" sz="2800" b="1" dirty="0">
              <a:solidFill>
                <a:srgbClr val="FFFFFF"/>
              </a:solidFill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800" b="1" dirty="0" smtClean="0">
              <a:solidFill>
                <a:srgbClr val="FFFFFF"/>
              </a:solidFill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800" b="1" dirty="0">
              <a:solidFill>
                <a:srgbClr val="FFFFFF"/>
              </a:solidFill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800" b="1" dirty="0" smtClean="0">
              <a:solidFill>
                <a:srgbClr val="FFFFFF"/>
              </a:solidFill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800" b="1" i="1" dirty="0" smtClean="0">
              <a:solidFill>
                <a:srgbClr val="FFFFFF"/>
              </a:solidFill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6600" b="1" dirty="0" err="1" smtClean="0">
                <a:latin typeface="Arial" pitchFamily="34" charset="0"/>
                <a:ea typeface="Arial" pitchFamily="34" charset="-122"/>
                <a:cs typeface="Arial" pitchFamily="34" charset="-120"/>
              </a:rPr>
              <a:t>Мастер-класс</a:t>
            </a:r>
            <a:r>
              <a:rPr lang="en-US" sz="6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endParaRPr lang="ru-RU" sz="6600" b="1" dirty="0" smtClean="0"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buNone/>
            </a:pPr>
            <a:r>
              <a:rPr lang="ru-RU" sz="6600" b="1" dirty="0" smtClean="0">
                <a:latin typeface="Arial" pitchFamily="34" charset="0"/>
                <a:ea typeface="Arial" pitchFamily="34" charset="-122"/>
                <a:cs typeface="Arial" pitchFamily="34" charset="-120"/>
              </a:rPr>
              <a:t>«</a:t>
            </a:r>
            <a:r>
              <a:rPr lang="en-US" sz="6600" b="1" dirty="0" err="1" smtClean="0">
                <a:latin typeface="Arial" pitchFamily="34" charset="0"/>
                <a:ea typeface="Arial" pitchFamily="34" charset="-122"/>
                <a:cs typeface="Arial" pitchFamily="34" charset="-120"/>
              </a:rPr>
              <a:t>Гарденотерапия</a:t>
            </a:r>
            <a:r>
              <a:rPr lang="ru-RU" sz="6600" b="1" dirty="0" smtClean="0"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r>
              <a:rPr lang="en-US" sz="6600" b="1" dirty="0" smtClean="0"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6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как современная </a:t>
            </a:r>
            <a:r>
              <a:rPr lang="en-US" sz="6600" b="1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</a:t>
            </a:r>
            <a:r>
              <a:rPr lang="en-US" sz="6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6600" b="1" dirty="0" smtClean="0">
                <a:latin typeface="Arial" pitchFamily="34" charset="0"/>
                <a:ea typeface="Arial" pitchFamily="34" charset="-122"/>
                <a:cs typeface="Arial" pitchFamily="34" charset="-120"/>
              </a:rPr>
              <a:t>работы</a:t>
            </a:r>
            <a:r>
              <a:rPr lang="en-US" sz="6600" b="1" dirty="0" smtClean="0"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ru-RU" sz="6600" b="1" dirty="0" smtClean="0"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buNone/>
            </a:pPr>
            <a:r>
              <a:rPr lang="en-US" sz="6600" b="1" dirty="0" smtClean="0">
                <a:latin typeface="Arial" pitchFamily="34" charset="0"/>
                <a:ea typeface="Arial" pitchFamily="34" charset="-122"/>
                <a:cs typeface="Arial" pitchFamily="34" charset="-120"/>
              </a:rPr>
              <a:t>с </a:t>
            </a:r>
            <a:r>
              <a:rPr lang="ru-RU" sz="6600" b="1" dirty="0" smtClean="0">
                <a:latin typeface="Arial" pitchFamily="34" charset="0"/>
                <a:ea typeface="Arial" pitchFamily="34" charset="-122"/>
                <a:cs typeface="Arial" pitchFamily="34" charset="-120"/>
              </a:rPr>
              <a:t>детьми, имеющими </a:t>
            </a:r>
            <a:r>
              <a:rPr lang="en-US" sz="6600" b="1" dirty="0" smtClean="0">
                <a:latin typeface="Arial" pitchFamily="34" charset="0"/>
                <a:ea typeface="Arial" pitchFamily="34" charset="-122"/>
                <a:cs typeface="Arial" pitchFamily="34" charset="-120"/>
              </a:rPr>
              <a:t>ОВЗ</a:t>
            </a:r>
            <a:r>
              <a:rPr lang="ru-RU" sz="6600" b="1" dirty="0" smtClean="0">
                <a:latin typeface="Arial" pitchFamily="34" charset="0"/>
                <a:ea typeface="Arial" pitchFamily="34" charset="-122"/>
                <a:cs typeface="Arial" pitchFamily="34" charset="-120"/>
              </a:rPr>
              <a:t>»</a:t>
            </a:r>
            <a:endParaRPr lang="ru-RU" sz="7712" b="1" dirty="0" smtClean="0"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lvl="0" algn="r"/>
            <a:r>
              <a:rPr lang="en-US" sz="7006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Выполнила: </a:t>
            </a:r>
          </a:p>
          <a:p>
            <a:pPr lvl="0" algn="r"/>
            <a:r>
              <a:rPr lang="ru-RU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Мартюшова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Ольга Юрьевна, </a:t>
            </a:r>
          </a:p>
          <a:p>
            <a:pPr lvl="0" algn="r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старший воспитатель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73" y="0"/>
            <a:ext cx="8585895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6400" y="3388800"/>
            <a:ext cx="8829000" cy="35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гарденотерапии для современной коррекционной педагогики
</a:t>
            </a: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Гарденотерапия становится востребованной методикой в работе с детьми с ОВЗ. Она способствует гармоничному развитию, используя природную среду для социализации, реабилитации и формирования жизненных навыков у ребенка.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4785" y="0"/>
            <a:ext cx="786259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40675" y="3391525"/>
            <a:ext cx="62250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Гарденотерапия — это терапевтическое воздействие через садово-огородную деятельность. Основные принципы включают активное участие, взаимодействие с природой и постепенное развитие самостоятельности и ответственности у детей.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61295" y="403950"/>
            <a:ext cx="101352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гарденотерапия? Основные принципы и пример применения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3"/>
          <p:cNvSpPr txBox="1"/>
          <p:nvPr/>
        </p:nvSpPr>
        <p:spPr>
          <a:xfrm>
            <a:off x="1940675" y="7049125"/>
            <a:ext cx="62250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пример — организация мини-огорода на территории детского сада. Дети сами высаживают растения, ухаживают за ними, изучают сезонные изменения и получают положительный сенсорный опыт.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16575" y="3551650"/>
            <a:ext cx="37428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занятий
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занятия вызывают у детей интерес и способствуют формированию доверия к взрослым. Уже на этом этапе снижается тревожность и отмечается рост мотивации к участию в деятельности.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5" name="Text 2"/>
          <p:cNvSpPr txBox="1"/>
          <p:nvPr/>
        </p:nvSpPr>
        <p:spPr>
          <a:xfrm>
            <a:off x="821850" y="1009875"/>
            <a:ext cx="16900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раскрытие преимуществ гарденотерапии для детей с ОВЗ</a:t>
            </a:r>
            <a:endParaRPr lang="en-US" sz="5000" dirty="0"/>
          </a:p>
        </p:txBody>
      </p:sp>
      <p:sp>
        <p:nvSpPr>
          <p:cNvPr id="6" name="Text 3"/>
          <p:cNvSpPr txBox="1"/>
          <p:nvPr/>
        </p:nvSpPr>
        <p:spPr>
          <a:xfrm>
            <a:off x="7165025" y="6955525"/>
            <a:ext cx="40659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месяц
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процедуры ухода за растениями способствуют развитию мелкой моторики, концентрации внимания и коммуникативных навыков. Дети учатся работать в команде и проявлять заботу о результатах труда.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2608550" y="4652550"/>
            <a:ext cx="4740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полгода
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полгода занятий усиливаются адаптивные способности, проявляются признаки эмоциональной стабильности, напористости и самостоятельности. Формируются устойчивые положительные поведенческие привычки и навыки саморегуляции.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73" y="0"/>
            <a:ext cx="8585895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6025" y="1983225"/>
            <a:ext cx="8408100" cy="6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гарденотерапии в коррекционной педагогике
</a:t>
            </a: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Зарождение направления
</a:t>
            </a: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садоводческих практик в воспитательных целях известно с XIX века. В России такие подходы начали применяться в </a:t>
            </a: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детских садах</a:t>
            </a:r>
            <a:r>
              <a:rPr lang="en-US" sz="24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с особенностями развития, акцентируя внимание на труде как средстве коррекции.
</a:t>
            </a: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развитие метода
</a:t>
            </a: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гарденотерапия интегрирована в программы психолого-педагогической поддержки. Развитие инновационных технологий позволило расширить спектр задач: социализации, сенсорного развития и формирования самостоятельности у детей с ОВЗ.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" y="0"/>
            <a:ext cx="8773418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63625" y="1741375"/>
            <a:ext cx="7744200" cy="6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организации гарденотерапии в ДОУ
</a:t>
            </a: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Первый этап — подготовительный: анализ особенностей группы, подбор растений, создание безопасной среды и планирование занятий с учетом потребностей детей с ОВЗ.
Второй этап — практический: реализация цикла работ (посев, уход, сбор урожая), наблюдение, корректировка методики по результатам, обсуждение успехов с детьми и коллегами.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9F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879858" y="4198797"/>
            <a:ext cx="5527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endParaRPr lang="en-US" dirty="0"/>
          </a:p>
        </p:txBody>
      </p:sp>
      <p:sp>
        <p:nvSpPr>
          <p:cNvPr id="4" name="Text 1"/>
          <p:cNvSpPr txBox="1"/>
          <p:nvPr/>
        </p:nvSpPr>
        <p:spPr>
          <a:xfrm>
            <a:off x="2261250" y="1451225"/>
            <a:ext cx="137655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 и гарденотерапия: ключевые задачи и компетенции</a:t>
            </a:r>
            <a:endParaRPr lang="en-US" sz="5000" dirty="0"/>
          </a:p>
        </p:txBody>
      </p:sp>
      <p:sp>
        <p:nvSpPr>
          <p:cNvPr id="5" name="Text 2"/>
          <p:cNvSpPr txBox="1"/>
          <p:nvPr/>
        </p:nvSpPr>
        <p:spPr>
          <a:xfrm>
            <a:off x="1035806" y="4357428"/>
            <a:ext cx="48492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 организует структуру занятий, подбирает адекватный материал, обеспечивает безопасность и создает мотивирующую атмосферу для каждого ребенка, содействуя его индивидуальному развитию.</a:t>
            </a:r>
            <a:endParaRPr lang="en-US" sz="2500" dirty="0"/>
          </a:p>
        </p:txBody>
      </p:sp>
      <p:sp>
        <p:nvSpPr>
          <p:cNvPr id="6" name="Text 3"/>
          <p:cNvSpPr txBox="1"/>
          <p:nvPr/>
        </p:nvSpPr>
        <p:spPr>
          <a:xfrm>
            <a:off x="12638869" y="4357428"/>
            <a:ext cx="48492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задачей воспитателя является сотрудничество с педагогами, психологами и родителями, чтобы вовремя адаптировать методы и обеспечивать наиболее эффективную поддержку ребенку с ОВЗ.</a:t>
            </a:r>
            <a:endParaRPr lang="en-US" sz="2500" dirty="0"/>
          </a:p>
        </p:txBody>
      </p:sp>
      <p:sp>
        <p:nvSpPr>
          <p:cNvPr id="7" name="Text 4"/>
          <p:cNvSpPr txBox="1"/>
          <p:nvPr/>
        </p:nvSpPr>
        <p:spPr>
          <a:xfrm>
            <a:off x="6837338" y="4357428"/>
            <a:ext cx="48492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владеет методами поддержки эмоционального состояния детей, формирует положительное отношение к труду и заботе об окружающем мире через личный пример и чуткое руководство.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1E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73" y="0"/>
            <a:ext cx="8585895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6025" y="256032"/>
            <a:ext cx="8481127" cy="9643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/>
            <a:r>
              <a:rPr lang="en-US" sz="50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Рост</a:t>
            </a:r>
            <a:r>
              <a:rPr lang="en-US" sz="3600" b="1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навыков</a:t>
            </a:r>
            <a:r>
              <a:rPr lang="en-US" sz="3600" b="1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у </a:t>
            </a:r>
            <a:r>
              <a:rPr lang="en-US" sz="3600" b="1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детей</a:t>
            </a:r>
            <a:r>
              <a:rPr lang="en-US" sz="3600" b="1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с ОВЗ </a:t>
            </a:r>
            <a:r>
              <a:rPr lang="en-US" sz="3600" b="1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при</a:t>
            </a:r>
            <a:r>
              <a:rPr lang="en-US" sz="3600" b="1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3600" b="1" dirty="0" smtClean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   </a:t>
            </a:r>
            <a:r>
              <a:rPr lang="en-US" sz="3600" b="1" dirty="0" err="1" smtClean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гарденотерапии</a:t>
            </a:r>
            <a:r>
              <a:rPr lang="en-US" sz="3600" b="1" dirty="0" smtClean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ru-RU" sz="3600" b="1" dirty="0" smtClean="0">
              <a:solidFill>
                <a:srgbClr val="000000"/>
              </a:solidFill>
              <a:latin typeface="Arial Black" panose="020B0A04020102020204" pitchFamily="34" charset="0"/>
              <a:ea typeface="Arial" pitchFamily="34" charset="-122"/>
              <a:cs typeface="Arial" pitchFamily="34" charset="-120"/>
            </a:endParaRPr>
          </a:p>
          <a:p>
            <a:pPr lvl="0"/>
            <a:r>
              <a:rPr lang="en-US" sz="3600" b="1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Гарденотерапия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способствует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улучшению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различных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навыков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у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детей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с ОВЗ,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проявляя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значимый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эффект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уже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через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месяц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устойчивый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прогресс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—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через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полгода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.
</a:t>
            </a: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Показатели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внимания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самообслуживания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эмоциональной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стабильности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растут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под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влиянием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гарденотерапии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что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подтверждает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эффективность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метода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для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детей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с ОВЗ.</a:t>
            </a:r>
            <a:endParaRPr lang="en-US" sz="3200" dirty="0">
              <a:solidFill>
                <a:prstClr val="black"/>
              </a:solidFill>
              <a:latin typeface="Arial Black" panose="020B0A04020102020204" pitchFamily="34" charset="0"/>
            </a:endParaRPr>
          </a:p>
          <a:p>
            <a:r>
              <a:rPr lang="en-US" sz="2800" b="1" dirty="0">
                <a:solidFill>
                  <a:srgbClr val="000000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5000" dirty="0">
              <a:latin typeface="Arial Black" panose="020B0A04020102020204" pitchFamily="34" charset="0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адаптации гарденотерапии для разных групп детей с ОВЗ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1504901" y="3665973"/>
            <a:ext cx="4217437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Адаптируйте задания с учетом возраста, уровня физических и сенсорных возможностей участников, обеспечивая индивидуальный темп и дозируя уровень поддержки для каждого ребёнка, чтобы занятия были максимально доступными.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6457900" y="3665973"/>
            <a:ext cx="4310743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различные стимулы — тактильные, визуальные, звуковые элементы, чтобы вовлекать детей с различными нарушениями восприятия и развивать у них интерес к процессу совместной деятельности.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11487102" y="3665973"/>
            <a:ext cx="427342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Внедряйте парные и групповые формы работы с акцентом на сотрудничество, чтобы способствовать развитию коммуникативных навыков и укреплять эмоциональную поддержку внутри коллектива.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8050" y="658256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350" y="6597494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8050" y="3234319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0350" y="323431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16200" y="992150"/>
            <a:ext cx="122556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материалам и оборудованию для гарденотерапии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878100" y="3367150"/>
            <a:ext cx="6855300" cy="4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почва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49642" y="4301485"/>
            <a:ext cx="7349400" cy="3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растений с учётом безопасности и аллергических факторов. Предпочтение несложным в уходе видам, посадочным смесям без агрессивных удобрений и экологически чистому инвентарю.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335800" y="3367150"/>
            <a:ext cx="6855300" cy="4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инвентарь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307342" y="4301485"/>
            <a:ext cx="7349400" cy="3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адаптированных инструментов с эргономичными рукоятками. Необходимо обеспечить доступ к лейкам, совочкам и другим приборам, подходящим по размеру для детской аудитории.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1878101" y="6730324"/>
            <a:ext cx="6855300" cy="4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Развивающие материалы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849640" y="7671254"/>
            <a:ext cx="7349400" cy="3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визуальных материалов, тактильных карточек, карт обучения, сенсорных пособий, чтобы поддержать познавательные и психомоторные задачи в ходе занятий для разных категорий детей.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335801" y="6730325"/>
            <a:ext cx="6855300" cy="4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и безопасность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307341" y="7671254"/>
            <a:ext cx="7349400" cy="3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должна быть полностью доступна для участников с любыми ограничениями. Важно продумать защитные элементы, нескользящее покрытие, наличие широких проходов и зон для отдыха.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4785" y="0"/>
            <a:ext cx="786259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40675" y="3391525"/>
            <a:ext cx="62250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ресурсов и неподготовленность пространства могут затруднить реализацию программы. Решением является поэтапное внедрение занятий и привлечение спонсорской поддержки для обустройства территории.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61295" y="403950"/>
            <a:ext cx="101352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трудности и их преодоление при реализации гарденотерапии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3"/>
          <p:cNvSpPr txBox="1"/>
          <p:nvPr/>
        </p:nvSpPr>
        <p:spPr>
          <a:xfrm>
            <a:off x="1940675" y="7049125"/>
            <a:ext cx="62250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Недостаточный опыт и знания у воспитателей могут тормозить процесс. Оптимально организовать обучающие семинары, регулярные консультации с экспертами и обмен успешными практиками между коллегами.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2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родителями и специалистами для повышения эффективности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1504901" y="3665973"/>
            <a:ext cx="4217437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информируйте родителей о целях, этапах и успехах гарденотерапии, вовлекая их в совместные проекты и поддерживая положительный настрой семьи на участие в новой деятельности.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6457900" y="3665973"/>
            <a:ext cx="4310743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Организуйте комплексное сопровождение педагогов-дефектологов, психологов и медицинских специалистов для интеграции индивидуальных рекомендаций в структуру занятий и обеспечения безопасности.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11487102" y="3665973"/>
            <a:ext cx="427342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Стремитесь к обмену опытом — пригласите родителей и специалистов для презентаций, мастер-классов и дней открытых дверей, чтобы повысить доверие и профессиональный уровень всего коллектива.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4175" y="2152200"/>
            <a:ext cx="14508900" cy="23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55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Гарденотерапия — путь к развитию и адаптации каждого ребёнка с ОВЗ
</a:t>
            </a:r>
            <a:r>
              <a:rPr lang="en-US" sz="58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3000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гарденотерапии в образовательный процесс ДОУ открывает перспективы развития, способствует социализации и здоровью детей с ОВЗ, повышая качество образовательных и реабилитационных услуг.</a:t>
            </a:r>
            <a:endParaRPr lang="en-US" sz="55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592</Words>
  <Application>Microsoft Office PowerPoint</Application>
  <PresentationFormat>Произвольный</PresentationFormat>
  <Paragraphs>75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1</cp:lastModifiedBy>
  <cp:revision>4</cp:revision>
  <dcterms:created xsi:type="dcterms:W3CDTF">2025-04-15T13:39:41Z</dcterms:created>
  <dcterms:modified xsi:type="dcterms:W3CDTF">2025-04-15T14:06:13Z</dcterms:modified>
</cp:coreProperties>
</file>